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9BCB44-56BC-4BDD-9685-B16938B9B5C5}" type="datetimeFigureOut">
              <a:rPr lang="ru-RU" smtClean="0"/>
              <a:pPr/>
              <a:t>вс 22.09.19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141F2-D71A-4450-824E-11DB3599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8206680" cy="4176463"/>
          </a:xfrm>
        </p:spPr>
        <p:txBody>
          <a:bodyPr>
            <a:normAutofit/>
          </a:bodyPr>
          <a:lstStyle/>
          <a:p>
            <a:r>
              <a:rPr lang="ru-RU" dirty="0" smtClean="0"/>
              <a:t>Эндокринологическая помощь </a:t>
            </a:r>
            <a:r>
              <a:rPr lang="ru-RU" dirty="0" err="1" smtClean="0"/>
              <a:t>трансгендерным</a:t>
            </a:r>
            <a:r>
              <a:rPr lang="ru-RU" dirty="0" smtClean="0"/>
              <a:t>, </a:t>
            </a:r>
            <a:r>
              <a:rPr lang="ru-RU" dirty="0" err="1" smtClean="0"/>
              <a:t>транссексуальным</a:t>
            </a:r>
            <a:r>
              <a:rPr lang="ru-RU" dirty="0" smtClean="0"/>
              <a:t> и </a:t>
            </a:r>
            <a:r>
              <a:rPr lang="ru-RU" dirty="0" err="1" smtClean="0"/>
              <a:t>гендерно</a:t>
            </a:r>
            <a:r>
              <a:rPr lang="ru-RU" dirty="0" smtClean="0"/>
              <a:t> </a:t>
            </a:r>
            <a:r>
              <a:rPr lang="ru-RU" dirty="0" err="1" smtClean="0"/>
              <a:t>неконформным</a:t>
            </a:r>
            <a:r>
              <a:rPr lang="ru-RU" dirty="0" smtClean="0"/>
              <a:t> людям</a:t>
            </a:r>
            <a:r>
              <a:rPr lang="en-US" dirty="0" smtClean="0"/>
              <a:t> </a:t>
            </a:r>
            <a:r>
              <a:rPr lang="ru-RU" dirty="0" smtClean="0"/>
              <a:t>В РЕСПУБЛИКЕ </a:t>
            </a:r>
            <a:r>
              <a:rPr lang="ru-RU" dirty="0" err="1" smtClean="0"/>
              <a:t>кАЗАХСТАН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653136"/>
            <a:ext cx="4824536" cy="1656184"/>
          </a:xfrm>
        </p:spPr>
        <p:txBody>
          <a:bodyPr/>
          <a:lstStyle/>
          <a:p>
            <a:r>
              <a:rPr lang="ru-RU" dirty="0" smtClean="0"/>
              <a:t>Врач-эндокринолог</a:t>
            </a:r>
          </a:p>
          <a:p>
            <a:r>
              <a:rPr lang="ru-RU" dirty="0" smtClean="0"/>
              <a:t>Головкина Олеся Алексеевна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некоторых случаях назначение гормонотерапии может допускаться, даже если пациенты не соответствуют каким-либо критериям отбора.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Это допустимо, например, для пациентов, уже начавших прием гормонов самостоятельно. 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Сероположительный</a:t>
            </a:r>
            <a:r>
              <a:rPr lang="ru-RU" dirty="0" smtClean="0"/>
              <a:t> результат анализа крови на парентеральные инфекции (например, ВИЧ, гепатиты B, C, D) не является противопоказанием к назначению </a:t>
            </a:r>
            <a:r>
              <a:rPr lang="ru-RU" dirty="0" err="1" smtClean="0"/>
              <a:t>гормоно</a:t>
            </a:r>
            <a:r>
              <a:rPr lang="ru-RU" dirty="0" smtClean="0"/>
              <a:t>- терапии.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Гормонотерапия может быть противопоказана в редких случаях при наличии серьезных медицинских проблем.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Гормонотерапия должна назначаться индивидуально с учетом целей пациентов, соотношения риска и пользы препаратов, их доступности и стоимости, наличия у пациента  факторов риска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Информированное согласие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феминизирующая/</a:t>
            </a:r>
            <a:r>
              <a:rPr lang="ru-RU" dirty="0" err="1" smtClean="0"/>
              <a:t>маскулинизирующая</a:t>
            </a:r>
            <a:r>
              <a:rPr lang="ru-RU" dirty="0" smtClean="0"/>
              <a:t> гормонотерапия может приводить к необратимым физическим изменениям, поэтому </a:t>
            </a:r>
          </a:p>
          <a:p>
            <a:pPr>
              <a:buNone/>
            </a:pPr>
            <a:r>
              <a:rPr lang="ru-RU" b="1" u="sng" dirty="0" smtClean="0"/>
              <a:t>    обязательно получение от пациентов </a:t>
            </a:r>
            <a:r>
              <a:rPr lang="ru-RU" b="1" u="sng" dirty="0" err="1" smtClean="0"/>
              <a:t>инфор</a:t>
            </a:r>
            <a:r>
              <a:rPr lang="ru-RU" b="1" u="sng" dirty="0" smtClean="0"/>
              <a:t>- </a:t>
            </a:r>
            <a:r>
              <a:rPr lang="ru-RU" b="1" u="sng" dirty="0" err="1" smtClean="0"/>
              <a:t>мированного</a:t>
            </a:r>
            <a:r>
              <a:rPr lang="ru-RU" b="1" u="sng" dirty="0" smtClean="0"/>
              <a:t> согласия на ее проведение </a:t>
            </a:r>
          </a:p>
          <a:p>
            <a:pPr>
              <a:buNone/>
            </a:pPr>
            <a:r>
              <a:rPr lang="ru-RU" dirty="0" smtClean="0"/>
              <a:t>    (включая людей, находящихся в местах </a:t>
            </a:r>
            <a:r>
              <a:rPr lang="ru-RU" dirty="0" smtClean="0"/>
              <a:t>лишения </a:t>
            </a:r>
            <a:r>
              <a:rPr lang="ru-RU" dirty="0" smtClean="0"/>
              <a:t>свободы, и людей с когнитивными расстройствами, которые считаются </a:t>
            </a:r>
            <a:r>
              <a:rPr lang="ru-RU" dirty="0" smtClean="0"/>
              <a:t>дееспособными </a:t>
            </a:r>
            <a:r>
              <a:rPr lang="ru-RU" dirty="0" smtClean="0"/>
              <a:t>для участия в принятии медицинских решений).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Врачи должны зафиксировать в медицинских картах, что пациенты проинформированы по всем аспектам гормональной терапии, включая возможные пользу и риск, с обязательным прояснением ее влияние на репродуктивные возможности.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Получение информированного согласия является задачей, позволяющей гарантировать, что пациенты понимают психологические и физические выгоды, риски и ограничения, психосоциальные последствия гормональной терапии, с учетом их возраста, предыдущего опыта применения гормонов, сопутствующих проблем с физическим здоровьем.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Личный опыт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С 2013- до настоящего времени  под эндокринологическим наблюдением находятся </a:t>
            </a:r>
            <a:r>
              <a:rPr lang="ru-RU" dirty="0" smtClean="0"/>
              <a:t>48 </a:t>
            </a:r>
            <a:r>
              <a:rPr lang="ru-RU" dirty="0" smtClean="0"/>
              <a:t>человек</a:t>
            </a:r>
          </a:p>
          <a:p>
            <a:r>
              <a:rPr lang="ru-RU" dirty="0" smtClean="0"/>
              <a:t>Из них </a:t>
            </a:r>
            <a:r>
              <a:rPr lang="ru-RU" dirty="0" smtClean="0"/>
              <a:t>41 </a:t>
            </a:r>
            <a:r>
              <a:rPr lang="ru-RU" dirty="0" smtClean="0"/>
              <a:t>с уже ранее начатой  гормонально-заместительной  терапией и требующей дальнейшей коррекции у врача- эндокринолога</a:t>
            </a:r>
          </a:p>
          <a:p>
            <a:r>
              <a:rPr lang="ru-RU" dirty="0"/>
              <a:t>7</a:t>
            </a:r>
            <a:r>
              <a:rPr lang="ru-RU" dirty="0" smtClean="0"/>
              <a:t> </a:t>
            </a:r>
            <a:r>
              <a:rPr lang="ru-RU" dirty="0" smtClean="0"/>
              <a:t>пациентов начали принимать ЗГТ , после прохождения лабораторно-инструментальных исследований у эндокринолога.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5 пациентов, находятся в других  городах Казахстана и получают назначения через средства связи( в виду отсутствия специалистов в городе или в связи с боязнью обратиться к эндокринологу в их регионе).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/>
              <a:t>1</a:t>
            </a:r>
            <a:r>
              <a:rPr lang="ru-RU" dirty="0" smtClean="0"/>
              <a:t> пациент </a:t>
            </a:r>
            <a:r>
              <a:rPr lang="ru-RU" dirty="0" smtClean="0"/>
              <a:t>приостановили лечение гормональными препаратами, в виду  изменений показателей печени и назначения </a:t>
            </a:r>
            <a:r>
              <a:rPr lang="ru-RU" dirty="0" err="1" smtClean="0"/>
              <a:t>гепатопротективной</a:t>
            </a:r>
            <a:r>
              <a:rPr lang="ru-RU" dirty="0" smtClean="0"/>
              <a:t> терапии, с дальнейшей коррекцией ЗГТ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Феминизирующая/</a:t>
            </a:r>
            <a:r>
              <a:rPr lang="ru-RU" sz="3200" dirty="0" err="1" smtClean="0"/>
              <a:t>маскулинизирующая</a:t>
            </a:r>
            <a:r>
              <a:rPr lang="ru-RU" sz="3200" dirty="0" smtClean="0"/>
              <a:t> гормонотерапия – введение экзогенных эндокринных веществ с целью вызвать феминизирующие или </a:t>
            </a:r>
            <a:r>
              <a:rPr lang="ru-RU" sz="3200" dirty="0" err="1" smtClean="0"/>
              <a:t>маскулинизирующие</a:t>
            </a:r>
            <a:r>
              <a:rPr lang="ru-RU" sz="3200" dirty="0" smtClean="0"/>
              <a:t> изменения – является необходимым с точки зрения медицины вмешательством для многих </a:t>
            </a:r>
            <a:r>
              <a:rPr lang="ru-RU" sz="3200" dirty="0" err="1" smtClean="0"/>
              <a:t>трансгендерных</a:t>
            </a:r>
            <a:r>
              <a:rPr lang="ru-RU" sz="3200" dirty="0" smtClean="0"/>
              <a:t>, </a:t>
            </a:r>
            <a:r>
              <a:rPr lang="ru-RU" sz="3200" dirty="0" err="1" smtClean="0"/>
              <a:t>транссексуальных</a:t>
            </a:r>
            <a:r>
              <a:rPr lang="ru-RU" sz="3200" dirty="0" smtClean="0"/>
              <a:t> и </a:t>
            </a:r>
            <a:r>
              <a:rPr lang="ru-RU" sz="3200" dirty="0" err="1" smtClean="0"/>
              <a:t>гендерно</a:t>
            </a:r>
            <a:r>
              <a:rPr lang="ru-RU" sz="3200" dirty="0" smtClean="0"/>
              <a:t> </a:t>
            </a:r>
            <a:r>
              <a:rPr lang="ru-RU" sz="3200" dirty="0" err="1" smtClean="0"/>
              <a:t>неконформных</a:t>
            </a:r>
            <a:r>
              <a:rPr lang="ru-RU" sz="3200" dirty="0" smtClean="0"/>
              <a:t> людей с </a:t>
            </a:r>
            <a:r>
              <a:rPr lang="ru-RU" sz="3200" dirty="0" err="1" smtClean="0"/>
              <a:t>гендерной</a:t>
            </a:r>
            <a:r>
              <a:rPr lang="ru-RU" sz="3200" dirty="0" smtClean="0"/>
              <a:t> дисфорией. 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С чем сталкиваются эндокринологи 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Отсутствие </a:t>
            </a:r>
            <a:r>
              <a:rPr lang="ru-RU" sz="3600" dirty="0" err="1" smtClean="0"/>
              <a:t>учебно</a:t>
            </a:r>
            <a:r>
              <a:rPr lang="ru-RU" sz="3600" dirty="0" smtClean="0"/>
              <a:t>- клинической базы по оказанию эндокринологической помощи </a:t>
            </a:r>
            <a:r>
              <a:rPr lang="ru-RU" sz="3600" dirty="0" err="1" smtClean="0"/>
              <a:t>трансгендерным</a:t>
            </a:r>
            <a:r>
              <a:rPr lang="ru-RU" sz="3600" dirty="0" smtClean="0"/>
              <a:t> людям в РК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Отсутствие учебных пособий в широком доступе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Отсутствие опыта у эндокринологов ведения и наблюдения </a:t>
            </a:r>
            <a:r>
              <a:rPr lang="ru-RU" sz="3600" dirty="0" err="1" smtClean="0"/>
              <a:t>трансгендерных</a:t>
            </a:r>
            <a:r>
              <a:rPr lang="ru-RU" sz="3600" dirty="0" smtClean="0"/>
              <a:t> людей в РК.</a:t>
            </a:r>
          </a:p>
          <a:p>
            <a:endParaRPr lang="ru-RU" dirty="0" smtClean="0"/>
          </a:p>
          <a:p>
            <a:endParaRPr lang="ru-RU" dirty="0" smtClean="0"/>
          </a:p>
          <a:p>
            <a:pPr lvl="1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Отсутствие  опыта ведения и лечения врачей смежных специальностей (гинекологи, урологи, </a:t>
            </a:r>
            <a:r>
              <a:rPr lang="ru-RU" dirty="0" err="1" smtClean="0"/>
              <a:t>андрологи</a:t>
            </a:r>
            <a:r>
              <a:rPr lang="ru-RU" dirty="0" smtClean="0"/>
              <a:t>, хирурги)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Отсутствие качественной информации о жизни </a:t>
            </a:r>
            <a:r>
              <a:rPr lang="ru-RU" dirty="0" err="1" smtClean="0"/>
              <a:t>трансгендерных</a:t>
            </a:r>
            <a:r>
              <a:rPr lang="ru-RU" dirty="0" smtClean="0"/>
              <a:t> людей в Казахстане</a:t>
            </a:r>
          </a:p>
          <a:p>
            <a:endParaRPr lang="ru-RU" dirty="0" smtClean="0"/>
          </a:p>
          <a:p>
            <a:r>
              <a:rPr lang="ru-RU" dirty="0" smtClean="0"/>
              <a:t>Врачебная этика (</a:t>
            </a:r>
            <a:r>
              <a:rPr lang="ru-RU" dirty="0" err="1" smtClean="0"/>
              <a:t>трансфобия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 smtClean="0"/>
              <a:t>Многие из задач скрининга, а также лечение сопутствующих проблем, связанных с долгосрочным приемом гормонов (например, онкологический скрининг, </a:t>
            </a:r>
            <a:r>
              <a:rPr lang="ru-RU" dirty="0" err="1" smtClean="0"/>
              <a:t>сердечно-сосудистые</a:t>
            </a:r>
            <a:r>
              <a:rPr lang="ru-RU" dirty="0" smtClean="0"/>
              <a:t> заболевания), попадают в категорию первичной помощи. Поэтому важно, чтобы врачи общей практики (семейные врачи), имели возможность повышать свою квалификацию в широком спектре вопросов медицинской и психосоциальной помощи </a:t>
            </a:r>
            <a:r>
              <a:rPr lang="ru-RU" dirty="0" err="1" smtClean="0"/>
              <a:t>трансгендерным</a:t>
            </a:r>
            <a:r>
              <a:rPr lang="ru-RU" dirty="0" smtClean="0"/>
              <a:t>, </a:t>
            </a:r>
            <a:r>
              <a:rPr lang="ru-RU" dirty="0" err="1" smtClean="0"/>
              <a:t>транссексуальным</a:t>
            </a:r>
            <a:r>
              <a:rPr lang="ru-RU" dirty="0" smtClean="0"/>
              <a:t> и </a:t>
            </a:r>
            <a:r>
              <a:rPr lang="ru-RU" dirty="0" err="1" smtClean="0"/>
              <a:t>гендерно</a:t>
            </a:r>
            <a:r>
              <a:rPr lang="ru-RU" dirty="0" smtClean="0"/>
              <a:t> </a:t>
            </a:r>
            <a:r>
              <a:rPr lang="ru-RU" dirty="0" err="1" smtClean="0"/>
              <a:t>неконформным</a:t>
            </a:r>
            <a:r>
              <a:rPr lang="ru-RU" dirty="0" smtClean="0"/>
              <a:t> людям.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для начала гормональной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Стойкая, соответствующим образом </a:t>
            </a:r>
            <a:r>
              <a:rPr lang="ru-RU" dirty="0" err="1" smtClean="0"/>
              <a:t>задокументированная</a:t>
            </a:r>
            <a:r>
              <a:rPr lang="ru-RU" dirty="0" smtClean="0"/>
              <a:t> </a:t>
            </a:r>
            <a:r>
              <a:rPr lang="ru-RU" dirty="0" err="1" smtClean="0"/>
              <a:t>гендерная</a:t>
            </a:r>
            <a:r>
              <a:rPr lang="ru-RU" dirty="0" smtClean="0"/>
              <a:t> дисфория в рамках одного из диагнозов МКБ, подтвержденная документом установленной формы.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Способность пациентов принять ответственное решение и дать согласие на терапию после соответствующего информирования.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Совершеннолетний возраст.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При наличии у пациентов серьезных соматических или психических проблем они должны быть соответствующим образом взяты под контроль.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Наличие сопутствующих проблем с психическим здоровьем необязательно препятствует проведению гормонотерапии, однако, этим проблемам следует уделить соответствующее внимание до или в ходе терапии </a:t>
            </a:r>
            <a:r>
              <a:rPr lang="ru-RU" dirty="0" err="1" smtClean="0"/>
              <a:t>гендерной</a:t>
            </a:r>
            <a:r>
              <a:rPr lang="ru-RU" dirty="0" smtClean="0"/>
              <a:t> дисфории.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