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8" r:id="rId4"/>
    <p:sldId id="269" r:id="rId5"/>
    <p:sldId id="273" r:id="rId6"/>
    <p:sldId id="270" r:id="rId7"/>
    <p:sldId id="275" r:id="rId8"/>
    <p:sldId id="283" r:id="rId9"/>
    <p:sldId id="277" r:id="rId10"/>
    <p:sldId id="285" r:id="rId11"/>
    <p:sldId id="278" r:id="rId12"/>
    <p:sldId id="279" r:id="rId13"/>
    <p:sldId id="284" r:id="rId14"/>
    <p:sldId id="280" r:id="rId15"/>
    <p:sldId id="286" r:id="rId16"/>
    <p:sldId id="274" r:id="rId17"/>
    <p:sldId id="287" r:id="rId18"/>
    <p:sldId id="289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567C6-AB29-4C44-B308-357BDF71CC9F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BFDB-62A0-4CCC-B649-D28778229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456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567C6-AB29-4C44-B308-357BDF71CC9F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BFDB-62A0-4CCC-B649-D28778229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81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567C6-AB29-4C44-B308-357BDF71CC9F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BFDB-62A0-4CCC-B649-D28778229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72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567C6-AB29-4C44-B308-357BDF71CC9F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BFDB-62A0-4CCC-B649-D28778229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273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567C6-AB29-4C44-B308-357BDF71CC9F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BFDB-62A0-4CCC-B649-D28778229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005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567C6-AB29-4C44-B308-357BDF71CC9F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BFDB-62A0-4CCC-B649-D28778229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271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567C6-AB29-4C44-B308-357BDF71CC9F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BFDB-62A0-4CCC-B649-D28778229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084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567C6-AB29-4C44-B308-357BDF71CC9F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BFDB-62A0-4CCC-B649-D28778229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90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567C6-AB29-4C44-B308-357BDF71CC9F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BFDB-62A0-4CCC-B649-D28778229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568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567C6-AB29-4C44-B308-357BDF71CC9F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BFDB-62A0-4CCC-B649-D28778229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944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567C6-AB29-4C44-B308-357BDF71CC9F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BFDB-62A0-4CCC-B649-D28778229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671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567C6-AB29-4C44-B308-357BDF71CC9F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7BFDB-62A0-4CCC-B649-D28778229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428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80571"/>
            <a:ext cx="9144000" cy="2929392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 </a:t>
            </a:r>
            <a:r>
              <a:rPr lang="ru-RU" sz="4800" b="1" dirty="0" smtClean="0"/>
              <a:t>С</a:t>
            </a:r>
            <a:r>
              <a:rPr lang="ru-RU" sz="4800" b="1" dirty="0" smtClean="0"/>
              <a:t>итуация </a:t>
            </a:r>
            <a:r>
              <a:rPr lang="ru-RU" sz="4800" b="1" dirty="0"/>
              <a:t>с доступом </a:t>
            </a:r>
            <a:r>
              <a:rPr lang="ru-RU" sz="4800" b="1" dirty="0" err="1"/>
              <a:t>трансгендерных</a:t>
            </a:r>
            <a:r>
              <a:rPr lang="ru-RU" sz="4800" b="1" dirty="0"/>
              <a:t> людей к помощи </a:t>
            </a:r>
            <a:r>
              <a:rPr lang="ru-RU" sz="4800" b="1" dirty="0" smtClean="0"/>
              <a:t> </a:t>
            </a:r>
            <a:r>
              <a:rPr lang="ru-RU" sz="4800" b="1" dirty="0"/>
              <a:t>в Кыргызстане.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Павлова Н.В.</a:t>
            </a:r>
          </a:p>
          <a:p>
            <a:pPr algn="r"/>
            <a:r>
              <a:rPr lang="ru-RU" dirty="0" smtClean="0"/>
              <a:t>Бишкек, 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512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Список приложений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Правовые основы оказания медико-социальной помощи </a:t>
            </a:r>
            <a:r>
              <a:rPr lang="ru-RU" dirty="0" err="1"/>
              <a:t>трансгендерным</a:t>
            </a:r>
            <a:r>
              <a:rPr lang="ru-RU" dirty="0"/>
              <a:t>, </a:t>
            </a:r>
            <a:r>
              <a:rPr lang="ru-RU" dirty="0" err="1"/>
              <a:t>транссексуальным</a:t>
            </a:r>
            <a:r>
              <a:rPr lang="ru-RU" dirty="0"/>
              <a:t> и гендерно </a:t>
            </a:r>
            <a:r>
              <a:rPr lang="ru-RU" dirty="0" err="1"/>
              <a:t>неконформным</a:t>
            </a:r>
            <a:r>
              <a:rPr lang="ru-RU" dirty="0"/>
              <a:t> людям в </a:t>
            </a:r>
            <a:r>
              <a:rPr lang="ru-RU" dirty="0" err="1"/>
              <a:t>Кыргызской</a:t>
            </a:r>
            <a:r>
              <a:rPr lang="ru-RU" dirty="0"/>
              <a:t> Республике.</a:t>
            </a:r>
          </a:p>
          <a:p>
            <a:pPr lvl="0"/>
            <a:r>
              <a:rPr lang="ru-RU" dirty="0"/>
              <a:t>Форма заявления на проведение психолого-психиатрического освидетельствования.</a:t>
            </a:r>
          </a:p>
          <a:p>
            <a:pPr lvl="0"/>
            <a:r>
              <a:rPr lang="ru-RU" dirty="0"/>
              <a:t>Бланк Решения ВКК по проведению психолого-психиатрического освидетельствования.</a:t>
            </a:r>
          </a:p>
          <a:p>
            <a:pPr lvl="0"/>
            <a:r>
              <a:rPr lang="ru-RU" dirty="0"/>
              <a:t>Медицинское заключение ФОРМА №048/у и инструкция по его оформлению.</a:t>
            </a:r>
          </a:p>
          <a:p>
            <a:pPr lvl="0"/>
            <a:r>
              <a:rPr lang="ru-RU" dirty="0"/>
              <a:t>Форма информированного согласия на проведение феминизирующей гормональной терапии. </a:t>
            </a:r>
          </a:p>
          <a:p>
            <a:pPr lvl="0"/>
            <a:r>
              <a:rPr lang="ru-RU" dirty="0"/>
              <a:t>Форма информированного согласия на проведение </a:t>
            </a:r>
            <a:r>
              <a:rPr lang="ru-RU" dirty="0" err="1"/>
              <a:t>маскулинизирующей</a:t>
            </a:r>
            <a:r>
              <a:rPr lang="ru-RU" dirty="0"/>
              <a:t> гормональной терапии.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1127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ПРАВОВАЯ ОСНОВА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Медицинская помощь, направленная на подтверждение идентичности, регламентирована </a:t>
            </a:r>
            <a:r>
              <a:rPr lang="ru-RU" b="1" dirty="0" smtClean="0"/>
              <a:t>статьей 38 </a:t>
            </a:r>
            <a:r>
              <a:rPr lang="ru-RU" dirty="0" smtClean="0"/>
              <a:t>Закона </a:t>
            </a:r>
            <a:r>
              <a:rPr lang="ru-RU" dirty="0" err="1" smtClean="0"/>
              <a:t>Кыргызской</a:t>
            </a:r>
            <a:r>
              <a:rPr lang="ru-RU" dirty="0" smtClean="0"/>
              <a:t> Республики </a:t>
            </a:r>
            <a:r>
              <a:rPr lang="ru-RU" b="1" dirty="0" smtClean="0"/>
              <a:t>Об охране здоровья граждан в </a:t>
            </a:r>
            <a:r>
              <a:rPr lang="ru-RU" b="1" dirty="0" err="1" smtClean="0"/>
              <a:t>Кыргызской</a:t>
            </a:r>
            <a:r>
              <a:rPr lang="ru-RU" b="1" dirty="0" smtClean="0"/>
              <a:t> Республике</a:t>
            </a:r>
            <a:r>
              <a:rPr lang="ru-RU" dirty="0" smtClean="0"/>
              <a:t> (от 9 января 2005 года) «</a:t>
            </a:r>
            <a:r>
              <a:rPr lang="ru-RU" b="1" dirty="0" smtClean="0"/>
              <a:t>Изменение, коррекция половой принадлежности»</a:t>
            </a:r>
            <a:r>
              <a:rPr lang="ru-RU" dirty="0" smtClean="0"/>
              <a:t> этого же Закона</a:t>
            </a:r>
            <a:r>
              <a:rPr lang="ru-RU" b="1" dirty="0" smtClean="0"/>
              <a:t>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«Изменение, коррекция половой принадлежности проводятся в организациях здравоохранения путем медицинского вмешательства по желанию совершеннолетнего пациента в соответствии с медико-биологическими и социально-психологическими показаниями в порядке, определяемом уполномоченным государственным органом </a:t>
            </a:r>
            <a:r>
              <a:rPr lang="ru-RU" dirty="0" err="1" smtClean="0"/>
              <a:t>Кыргызской</a:t>
            </a:r>
            <a:r>
              <a:rPr lang="ru-RU" dirty="0" smtClean="0"/>
              <a:t> Республики в области здравоохранения».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5920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5264"/>
          </a:xfrm>
        </p:spPr>
        <p:txBody>
          <a:bodyPr/>
          <a:lstStyle/>
          <a:p>
            <a:r>
              <a:rPr lang="ru-RU" b="1" dirty="0" smtClean="0"/>
              <a:t>Вопросы классификации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МКБ 10</a:t>
            </a:r>
          </a:p>
          <a:p>
            <a:r>
              <a:rPr lang="ru-RU" dirty="0" smtClean="0"/>
              <a:t>Рубрики, содержащие критерии принадлежности людей к </a:t>
            </a:r>
            <a:r>
              <a:rPr lang="ru-RU" dirty="0" err="1" smtClean="0"/>
              <a:t>трансгендерным</a:t>
            </a:r>
            <a:r>
              <a:rPr lang="ru-RU" dirty="0" smtClean="0"/>
              <a:t>, </a:t>
            </a:r>
            <a:r>
              <a:rPr lang="ru-RU" dirty="0" err="1" smtClean="0"/>
              <a:t>транссексуальным</a:t>
            </a:r>
            <a:r>
              <a:rPr lang="ru-RU" dirty="0" smtClean="0"/>
              <a:t> и </a:t>
            </a:r>
            <a:r>
              <a:rPr lang="ru-RU" dirty="0" err="1" smtClean="0"/>
              <a:t>гендерно</a:t>
            </a:r>
            <a:r>
              <a:rPr lang="ru-RU" dirty="0" smtClean="0"/>
              <a:t> </a:t>
            </a:r>
            <a:r>
              <a:rPr lang="ru-RU" dirty="0" err="1" smtClean="0"/>
              <a:t>неконформным</a:t>
            </a:r>
            <a:r>
              <a:rPr lang="ru-RU" dirty="0" smtClean="0"/>
              <a:t> вариациям, размещены в этой версии классификации в</a:t>
            </a:r>
            <a:r>
              <a:rPr lang="ru-RU" i="1" dirty="0" smtClean="0"/>
              <a:t> </a:t>
            </a:r>
            <a:r>
              <a:rPr lang="ru-RU" dirty="0" smtClean="0"/>
              <a:t>Разделе 5</a:t>
            </a:r>
            <a:r>
              <a:rPr lang="ru-RU" i="1" dirty="0" smtClean="0"/>
              <a:t> Психические и поведенческие расстройства</a:t>
            </a:r>
            <a:r>
              <a:rPr lang="ru-RU" dirty="0" smtClean="0"/>
              <a:t>, главе </a:t>
            </a:r>
            <a:r>
              <a:rPr lang="ru-RU" i="1" dirty="0" smtClean="0"/>
              <a:t>Расстройства личности и поведения в зрелом возрасте (</a:t>
            </a:r>
            <a:r>
              <a:rPr lang="en-US" i="1" dirty="0" smtClean="0"/>
              <a:t>F</a:t>
            </a:r>
            <a:r>
              <a:rPr lang="ru-RU" i="1" dirty="0" smtClean="0"/>
              <a:t>60 – </a:t>
            </a:r>
            <a:r>
              <a:rPr lang="en-US" i="1" dirty="0" smtClean="0"/>
              <a:t>F</a:t>
            </a:r>
            <a:r>
              <a:rPr lang="ru-RU" i="1" dirty="0" smtClean="0"/>
              <a:t>69), </a:t>
            </a:r>
            <a:r>
              <a:rPr lang="ru-RU" dirty="0" smtClean="0"/>
              <a:t> которая содержит Рубрику </a:t>
            </a:r>
            <a:r>
              <a:rPr lang="en-US" i="1" dirty="0" smtClean="0"/>
              <a:t>F</a:t>
            </a:r>
            <a:r>
              <a:rPr lang="ru-RU" i="1" dirty="0" smtClean="0"/>
              <a:t> 64 Расстройства половой идентификации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Есть отдельные коды и критерии для описания </a:t>
            </a:r>
            <a:r>
              <a:rPr lang="ru-RU" dirty="0" err="1" smtClean="0"/>
              <a:t>транссексуальности</a:t>
            </a:r>
            <a:r>
              <a:rPr lang="ru-RU" dirty="0" smtClean="0"/>
              <a:t> - </a:t>
            </a:r>
            <a:r>
              <a:rPr lang="en-US" dirty="0" smtClean="0"/>
              <a:t>F</a:t>
            </a:r>
            <a:r>
              <a:rPr lang="ru-RU" dirty="0" smtClean="0"/>
              <a:t> 64.0 (</a:t>
            </a:r>
            <a:r>
              <a:rPr lang="ru-RU" i="1" dirty="0" err="1" smtClean="0"/>
              <a:t>Транссексуализм</a:t>
            </a:r>
            <a:r>
              <a:rPr lang="ru-RU" dirty="0" smtClean="0"/>
              <a:t>); для вариативной </a:t>
            </a:r>
            <a:r>
              <a:rPr lang="ru-RU" dirty="0" err="1" smtClean="0"/>
              <a:t>гендерной</a:t>
            </a:r>
            <a:r>
              <a:rPr lang="ru-RU" dirty="0" smtClean="0"/>
              <a:t> идентичности у детей - </a:t>
            </a:r>
            <a:r>
              <a:rPr lang="en-US" dirty="0" smtClean="0"/>
              <a:t>F</a:t>
            </a:r>
            <a:r>
              <a:rPr lang="ru-RU" dirty="0" smtClean="0"/>
              <a:t> 64.2 (</a:t>
            </a:r>
            <a:r>
              <a:rPr lang="ru-RU" i="1" dirty="0" smtClean="0"/>
              <a:t>Расстройство половой идентификации в детском возрасте</a:t>
            </a:r>
            <a:r>
              <a:rPr lang="ru-RU" dirty="0" smtClean="0"/>
              <a:t>), иные </a:t>
            </a:r>
            <a:r>
              <a:rPr lang="ru-RU" dirty="0" err="1" smtClean="0"/>
              <a:t>трансгендерные</a:t>
            </a:r>
            <a:r>
              <a:rPr lang="ru-RU" dirty="0" smtClean="0"/>
              <a:t> и </a:t>
            </a:r>
            <a:r>
              <a:rPr lang="ru-RU" dirty="0" err="1" smtClean="0"/>
              <a:t>гендерно</a:t>
            </a:r>
            <a:r>
              <a:rPr lang="ru-RU" dirty="0" smtClean="0"/>
              <a:t> </a:t>
            </a:r>
            <a:r>
              <a:rPr lang="ru-RU" dirty="0" err="1" smtClean="0"/>
              <a:t>неконформные</a:t>
            </a:r>
            <a:r>
              <a:rPr lang="ru-RU" dirty="0" smtClean="0"/>
              <a:t> вариации рассматриваются под одним из следующих кодов </a:t>
            </a:r>
            <a:r>
              <a:rPr lang="en-US" dirty="0" smtClean="0"/>
              <a:t>F</a:t>
            </a:r>
            <a:r>
              <a:rPr lang="ru-RU" dirty="0" smtClean="0"/>
              <a:t> 64.8 (</a:t>
            </a:r>
            <a:r>
              <a:rPr lang="ru-RU" i="1" dirty="0" smtClean="0"/>
              <a:t>Другое расстройство половой идентификации</a:t>
            </a:r>
            <a:r>
              <a:rPr lang="ru-RU" dirty="0" smtClean="0"/>
              <a:t>) и </a:t>
            </a:r>
            <a:r>
              <a:rPr lang="en-US" dirty="0" smtClean="0"/>
              <a:t>F</a:t>
            </a:r>
            <a:r>
              <a:rPr lang="ru-RU" dirty="0" smtClean="0"/>
              <a:t> 64.9 (</a:t>
            </a:r>
            <a:r>
              <a:rPr lang="ru-RU" i="1" dirty="0" smtClean="0"/>
              <a:t>Расстройство половой идентификации, </a:t>
            </a:r>
            <a:r>
              <a:rPr lang="ru-RU" i="1" dirty="0" err="1" smtClean="0"/>
              <a:t>неуточненное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9235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7890"/>
            <a:ext cx="10515600" cy="1240077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Инструкция по порядку проведения психолого-психиатрического </a:t>
            </a:r>
            <a:r>
              <a:rPr lang="ru-RU" sz="3600" b="1" dirty="0" smtClean="0"/>
              <a:t>освидетельствования</a:t>
            </a:r>
            <a:r>
              <a:rPr lang="ru-RU" sz="3600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402914"/>
            <a:ext cx="10515600" cy="51983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В Инструкции отражен алгоритм освидетельствования и в нее включены следующие положения</a:t>
            </a:r>
            <a:r>
              <a:rPr lang="ru-RU" dirty="0" smtClean="0"/>
              <a:t>:</a:t>
            </a:r>
          </a:p>
          <a:p>
            <a:pPr marL="514350" indent="-514350">
              <a:buAutoNum type="arabicPeriod"/>
            </a:pPr>
            <a:r>
              <a:rPr lang="ru-RU" dirty="0" smtClean="0"/>
              <a:t>Общие </a:t>
            </a:r>
            <a:r>
              <a:rPr lang="ru-RU" dirty="0"/>
              <a:t>положения</a:t>
            </a:r>
            <a:r>
              <a:rPr lang="ru-RU" dirty="0" smtClean="0"/>
              <a:t>.</a:t>
            </a:r>
          </a:p>
          <a:p>
            <a:pPr marL="514350" indent="-514350">
              <a:buAutoNum type="arabicPeriod"/>
            </a:pPr>
            <a:r>
              <a:rPr lang="ru-RU" dirty="0" smtClean="0"/>
              <a:t> </a:t>
            </a:r>
            <a:r>
              <a:rPr lang="ru-RU" dirty="0"/>
              <a:t>Порядок проведения освидетельствования</a:t>
            </a:r>
            <a:r>
              <a:rPr lang="ru-RU" dirty="0" smtClean="0"/>
              <a:t>.</a:t>
            </a:r>
          </a:p>
          <a:p>
            <a:pPr marL="514350" indent="-514350">
              <a:buAutoNum type="arabicPeriod"/>
            </a:pPr>
            <a:r>
              <a:rPr lang="ru-RU" dirty="0"/>
              <a:t>Противопоказания для смены паспортного пола (гендерного маркера</a:t>
            </a:r>
            <a:r>
              <a:rPr lang="ru-RU" dirty="0" smtClean="0"/>
              <a:t>).</a:t>
            </a:r>
          </a:p>
          <a:p>
            <a:pPr marL="514350" indent="-514350">
              <a:buAutoNum type="arabicPeriod"/>
            </a:pPr>
            <a:r>
              <a:rPr lang="ru-RU" dirty="0"/>
              <a:t>Акты </a:t>
            </a:r>
            <a:r>
              <a:rPr lang="ru-RU" dirty="0" smtClean="0"/>
              <a:t>ВКК</a:t>
            </a:r>
          </a:p>
          <a:p>
            <a:pPr lvl="0"/>
            <a:r>
              <a:rPr lang="ru-RU" dirty="0"/>
              <a:t>Перечень медицинских заключений, необходимых для психолого-психиатрического освидетельствования лица с гендерной </a:t>
            </a:r>
            <a:r>
              <a:rPr lang="ru-RU" dirty="0" smtClean="0"/>
              <a:t>дисфорией:</a:t>
            </a:r>
          </a:p>
          <a:p>
            <a:pPr lvl="0"/>
            <a:r>
              <a:rPr lang="ru-RU" dirty="0" smtClean="0"/>
              <a:t> </a:t>
            </a:r>
            <a:r>
              <a:rPr lang="ru-RU" dirty="0"/>
              <a:t>Заключение эндокринолога (гормональный пол);</a:t>
            </a:r>
          </a:p>
          <a:p>
            <a:pPr lvl="0"/>
            <a:r>
              <a:rPr lang="ru-RU" dirty="0"/>
              <a:t>Заключение уролога/гинеколога (анатомический пол);</a:t>
            </a:r>
          </a:p>
          <a:p>
            <a:pPr lvl="0"/>
            <a:r>
              <a:rPr lang="ru-RU" dirty="0"/>
              <a:t>Заключение по исследованию кариотипа (хромосомный пол).</a:t>
            </a:r>
          </a:p>
          <a:p>
            <a:pPr marL="514350" indent="-514350">
              <a:buAutoNum type="arabicPeriod"/>
            </a:pPr>
            <a:endParaRPr lang="ru-RU" b="1" dirty="0" smtClean="0"/>
          </a:p>
          <a:p>
            <a:pPr marL="514350" indent="-514350">
              <a:buAutoNum type="arabicPeriod"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1536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13153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Обращение к специалистам по психическому здоровью может быть связано со следующими вызовами: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390388"/>
            <a:ext cx="10515600" cy="5223353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потребностью в помощи при исследовании и раскрытии своей </a:t>
            </a:r>
            <a:r>
              <a:rPr lang="ru-RU" dirty="0" err="1" smtClean="0"/>
              <a:t>гендерной</a:t>
            </a:r>
            <a:r>
              <a:rPr lang="ru-RU" dirty="0" smtClean="0"/>
              <a:t> идентичности, </a:t>
            </a:r>
          </a:p>
          <a:p>
            <a:pPr lvl="0"/>
            <a:r>
              <a:rPr lang="ru-RU" dirty="0" smtClean="0"/>
              <a:t>поиском наиболее комфортного варианта </a:t>
            </a:r>
            <a:r>
              <a:rPr lang="ru-RU" dirty="0" err="1" smtClean="0"/>
              <a:t>гендерного</a:t>
            </a:r>
            <a:r>
              <a:rPr lang="ru-RU" dirty="0" smtClean="0"/>
              <a:t> самовыражения и изменения </a:t>
            </a:r>
            <a:r>
              <a:rPr lang="ru-RU" dirty="0" err="1" smtClean="0"/>
              <a:t>гендерной</a:t>
            </a:r>
            <a:r>
              <a:rPr lang="ru-RU" dirty="0" smtClean="0"/>
              <a:t> роли, </a:t>
            </a:r>
          </a:p>
          <a:p>
            <a:pPr lvl="0"/>
            <a:r>
              <a:rPr lang="ru-RU" dirty="0" smtClean="0"/>
              <a:t>в связи с переживаниями </a:t>
            </a:r>
            <a:r>
              <a:rPr lang="ru-RU" dirty="0" err="1" smtClean="0"/>
              <a:t>гендерной</a:t>
            </a:r>
            <a:r>
              <a:rPr lang="ru-RU" dirty="0" smtClean="0"/>
              <a:t> дисфории, </a:t>
            </a:r>
          </a:p>
          <a:p>
            <a:pPr lvl="0"/>
            <a:r>
              <a:rPr lang="ru-RU" dirty="0" smtClean="0"/>
              <a:t>потребностью в поддержке и сопровождении на разных этапах перехода, а, в особых случаях, обратного перехода,</a:t>
            </a:r>
          </a:p>
          <a:p>
            <a:pPr lvl="0"/>
            <a:r>
              <a:rPr lang="ru-RU" dirty="0" smtClean="0"/>
              <a:t>необходимостью в поддержке и содействии в юридическом признании </a:t>
            </a:r>
            <a:r>
              <a:rPr lang="ru-RU" dirty="0" err="1" smtClean="0"/>
              <a:t>гендера</a:t>
            </a:r>
            <a:r>
              <a:rPr lang="ru-RU" dirty="0" smtClean="0"/>
              <a:t>, </a:t>
            </a:r>
          </a:p>
          <a:p>
            <a:pPr lvl="0"/>
            <a:r>
              <a:rPr lang="ru-RU" dirty="0" smtClean="0"/>
              <a:t>помощи в </a:t>
            </a:r>
            <a:r>
              <a:rPr lang="ru-RU" dirty="0" err="1" smtClean="0"/>
              <a:t>реадаптации</a:t>
            </a:r>
            <a:r>
              <a:rPr lang="ru-RU" dirty="0" smtClean="0"/>
              <a:t>, </a:t>
            </a:r>
          </a:p>
          <a:p>
            <a:pPr lvl="0"/>
            <a:r>
              <a:rPr lang="ru-RU" dirty="0" smtClean="0"/>
              <a:t>в связи с проблемами, не связанными с их </a:t>
            </a:r>
            <a:r>
              <a:rPr lang="ru-RU" dirty="0" err="1" smtClean="0"/>
              <a:t>гендерной</a:t>
            </a:r>
            <a:r>
              <a:rPr lang="ru-RU" dirty="0" smtClean="0"/>
              <a:t> идентичностью.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94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Реализация </a:t>
            </a:r>
            <a:r>
              <a:rPr lang="ru-RU" sz="2800" b="1" dirty="0"/>
              <a:t>решений, связанных с достижением идентичности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hangingPunct="0"/>
            <a:r>
              <a:rPr lang="ru-RU" dirty="0" smtClean="0"/>
              <a:t> </a:t>
            </a:r>
            <a:r>
              <a:rPr lang="ru-RU" dirty="0"/>
              <a:t>П</a:t>
            </a:r>
            <a:r>
              <a:rPr lang="ru-RU" dirty="0" smtClean="0"/>
              <a:t>ациент  </a:t>
            </a:r>
            <a:r>
              <a:rPr lang="ru-RU" dirty="0" smtClean="0"/>
              <a:t>может обратиться</a:t>
            </a:r>
            <a:r>
              <a:rPr lang="ru-RU" dirty="0" smtClean="0"/>
              <a:t> </a:t>
            </a:r>
            <a:r>
              <a:rPr lang="ru-RU" dirty="0"/>
              <a:t>в РЦПЗ для </a:t>
            </a:r>
            <a:r>
              <a:rPr lang="ru-RU" dirty="0" smtClean="0"/>
              <a:t> того, чтобы пройти освидетельствование и постановки </a:t>
            </a:r>
            <a:r>
              <a:rPr lang="ru-RU" dirty="0"/>
              <a:t>диагноза согласно МКБ </a:t>
            </a:r>
          </a:p>
          <a:p>
            <a:pPr lvl="0" hangingPunct="0"/>
            <a:r>
              <a:rPr lang="ru-RU" dirty="0"/>
              <a:t> После получения заключения экспертной комиссии о гендерной идентичности он может обратиться в органы ЗАГС для внесения изменений (гендерный маркер) в документы, удостоверяющие личность</a:t>
            </a:r>
          </a:p>
          <a:p>
            <a:pPr lvl="0" hangingPunct="0"/>
            <a:r>
              <a:rPr lang="ru-RU" dirty="0"/>
              <a:t>Порядок и объем медицинских вмешательств по коррекции пола (ЗГТ, хирургия) после получения заключения о гендерной идентичности, пациент определяет самостоятельно</a:t>
            </a:r>
          </a:p>
          <a:p>
            <a:r>
              <a:rPr lang="ru-RU" dirty="0"/>
              <a:t>Пациент может принять решение не проходить экспертную оценку гендерной идентичности, придерживаясь мнения, что гендерная идентичность и проявления пола является частью больше личной, чем публичной жизни. При любом решении пациенту должна быть гарантирована психологическая и психотерапевтическая помощь</a:t>
            </a:r>
          </a:p>
        </p:txBody>
      </p:sp>
    </p:spTree>
    <p:extLst>
      <p:ext uri="{BB962C8B-B14F-4D97-AF65-F5344CB8AC3E}">
        <p14:creationId xmlns:p14="http://schemas.microsoft.com/office/powerpoint/2010/main" val="37343463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Значение этого этапа </a:t>
            </a:r>
            <a:r>
              <a:rPr lang="ru-RU" dirty="0" err="1" smtClean="0"/>
              <a:t>трансадвокации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Создано руководство, которое </a:t>
            </a:r>
            <a:r>
              <a:rPr lang="ru-RU" dirty="0"/>
              <a:t>базируется на ключевых позициях международного профессионального сообщества – позиции научно обоснованного здравоохранения и экспертного консенсуса.</a:t>
            </a:r>
          </a:p>
          <a:p>
            <a:r>
              <a:rPr lang="ru-RU" dirty="0" smtClean="0"/>
              <a:t>Акцентируется </a:t>
            </a:r>
            <a:r>
              <a:rPr lang="ru-RU" b="1" dirty="0" smtClean="0"/>
              <a:t>медико-социальная </a:t>
            </a:r>
            <a:r>
              <a:rPr lang="ru-RU" b="1" dirty="0"/>
              <a:t>помощь </a:t>
            </a:r>
            <a:r>
              <a:rPr lang="ru-RU" dirty="0" err="1"/>
              <a:t>трансгендерным</a:t>
            </a:r>
            <a:r>
              <a:rPr lang="ru-RU" dirty="0"/>
              <a:t>, </a:t>
            </a:r>
            <a:r>
              <a:rPr lang="ru-RU" dirty="0" err="1"/>
              <a:t>транссексуальным</a:t>
            </a:r>
            <a:r>
              <a:rPr lang="ru-RU" dirty="0"/>
              <a:t> и гендерно </a:t>
            </a:r>
            <a:r>
              <a:rPr lang="ru-RU" dirty="0" err="1"/>
              <a:t>неконформным</a:t>
            </a:r>
            <a:r>
              <a:rPr lang="ru-RU" dirty="0"/>
              <a:t> </a:t>
            </a:r>
            <a:r>
              <a:rPr lang="ru-RU" dirty="0" smtClean="0"/>
              <a:t>людям, а не только </a:t>
            </a:r>
            <a:r>
              <a:rPr lang="ru-RU" b="1" dirty="0" smtClean="0"/>
              <a:t>вопросы освидетельствования</a:t>
            </a:r>
          </a:p>
          <a:p>
            <a:r>
              <a:rPr lang="ru-RU" dirty="0" smtClean="0"/>
              <a:t>Упрощена процедура освидетельствования</a:t>
            </a:r>
          </a:p>
          <a:p>
            <a:r>
              <a:rPr lang="ru-RU" dirty="0" smtClean="0"/>
              <a:t>Составлен и реализован план внедрения Руководства в систему МЗ и  медицинского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6156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Опыт взаимодействия специалистов РЦПЗ с пациентами с гендерным несоответствием.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>
              <a:buNone/>
            </a:pPr>
            <a:r>
              <a:rPr lang="ru-RU" dirty="0"/>
              <a:t>Число обратившихся по вопросам смены пола по годам:</a:t>
            </a:r>
            <a:endParaRPr lang="ru-RU" dirty="0" smtClean="0"/>
          </a:p>
          <a:p>
            <a:r>
              <a:rPr lang="ru-RU" dirty="0" smtClean="0"/>
              <a:t>2006 – 1</a:t>
            </a:r>
          </a:p>
          <a:p>
            <a:r>
              <a:rPr lang="ru-RU" dirty="0" smtClean="0"/>
              <a:t>2007 – 1</a:t>
            </a:r>
          </a:p>
          <a:p>
            <a:r>
              <a:rPr lang="ru-RU" dirty="0" smtClean="0"/>
              <a:t>2008 </a:t>
            </a:r>
            <a:r>
              <a:rPr lang="ru-RU" dirty="0"/>
              <a:t>– 5</a:t>
            </a:r>
          </a:p>
          <a:p>
            <a:r>
              <a:rPr lang="ru-RU" dirty="0"/>
              <a:t>2009 – 1</a:t>
            </a:r>
          </a:p>
          <a:p>
            <a:r>
              <a:rPr lang="ru-RU" dirty="0"/>
              <a:t>2010 – 2</a:t>
            </a:r>
          </a:p>
          <a:p>
            <a:r>
              <a:rPr lang="ru-RU" dirty="0"/>
              <a:t>2011 – 6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2012 </a:t>
            </a:r>
            <a:r>
              <a:rPr lang="ru-RU" dirty="0"/>
              <a:t>– 3</a:t>
            </a:r>
          </a:p>
          <a:p>
            <a:r>
              <a:rPr lang="ru-RU" dirty="0"/>
              <a:t>2013 – 4</a:t>
            </a:r>
          </a:p>
          <a:p>
            <a:r>
              <a:rPr lang="ru-RU" dirty="0"/>
              <a:t>2014 – 4</a:t>
            </a:r>
          </a:p>
          <a:p>
            <a:r>
              <a:rPr lang="ru-RU" dirty="0"/>
              <a:t>2015 – 6</a:t>
            </a:r>
          </a:p>
          <a:p>
            <a:pPr marL="0" indent="0">
              <a:buNone/>
            </a:pPr>
            <a:r>
              <a:rPr lang="ru-RU" dirty="0"/>
              <a:t> всего 33 человека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83542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Число обратившихся на освидетельствование после принятия Руководства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80343"/>
            <a:ext cx="10515600" cy="379662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2016 год – 5 человек</a:t>
            </a:r>
          </a:p>
          <a:p>
            <a:r>
              <a:rPr lang="ru-RU" sz="4000" dirty="0" smtClean="0"/>
              <a:t>2017 год – 15 человек</a:t>
            </a:r>
          </a:p>
          <a:p>
            <a:r>
              <a:rPr lang="ru-RU" sz="4000" dirty="0" smtClean="0"/>
              <a:t>2018 год – 10 человек</a:t>
            </a:r>
          </a:p>
          <a:p>
            <a:r>
              <a:rPr lang="ru-RU" sz="4000" dirty="0" smtClean="0"/>
              <a:t>2019 год – 3 человека</a:t>
            </a:r>
          </a:p>
          <a:p>
            <a:pPr marL="0" indent="0">
              <a:buNone/>
            </a:pPr>
            <a:r>
              <a:rPr lang="ru-RU" sz="4000" dirty="0" smtClean="0"/>
              <a:t>Всего – 33 человека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50344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История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2006 году, </a:t>
            </a:r>
            <a:r>
              <a:rPr lang="ru-RU" dirty="0" smtClean="0"/>
              <a:t> </a:t>
            </a:r>
            <a:r>
              <a:rPr lang="ru-RU" dirty="0"/>
              <a:t>в Республиканском центре психического здоровья на комиссионный осмотр был представлен </a:t>
            </a:r>
            <a:r>
              <a:rPr lang="ru-RU" dirty="0" err="1"/>
              <a:t>трансгендерный</a:t>
            </a:r>
            <a:r>
              <a:rPr lang="ru-RU" dirty="0"/>
              <a:t> мужчина. В результате освидетельствования ему была выдана справка следующего содержания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i="1" dirty="0" smtClean="0"/>
              <a:t> </a:t>
            </a:r>
            <a:r>
              <a:rPr lang="ru-RU" i="1" dirty="0"/>
              <a:t>«ФИО, год рождения. </a:t>
            </a:r>
            <a:r>
              <a:rPr lang="ru-RU" i="1" u="sng" dirty="0"/>
              <a:t>Осмотрена</a:t>
            </a:r>
            <a:r>
              <a:rPr lang="ru-RU" i="1" dirty="0"/>
              <a:t> </a:t>
            </a:r>
            <a:r>
              <a:rPr lang="ru-RU" i="1" dirty="0" err="1"/>
              <a:t>комиссионно</a:t>
            </a:r>
            <a:r>
              <a:rPr lang="ru-RU" i="1" dirty="0"/>
              <a:t> в РЦПЗ. Заключение: </a:t>
            </a:r>
            <a:r>
              <a:rPr lang="ru-RU" i="1" dirty="0" err="1"/>
              <a:t>Транссексуализм</a:t>
            </a:r>
            <a:r>
              <a:rPr lang="ru-RU" i="1" dirty="0" smtClean="0"/>
              <a:t>».</a:t>
            </a:r>
          </a:p>
          <a:p>
            <a:pPr marL="0" indent="0">
              <a:buNone/>
            </a:pPr>
            <a:r>
              <a:rPr lang="ru-RU" dirty="0"/>
              <a:t>Смена документов затруднена из-за отсутствия «документа установленного образца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 err="1" smtClean="0"/>
              <a:t>ЗАГСах</a:t>
            </a:r>
            <a:r>
              <a:rPr lang="ru-RU" dirty="0" smtClean="0"/>
              <a:t> требуют «справки о хирургической смене пола», прежде, чем поменять документы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2287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2010 - 2011 год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Создана </a:t>
            </a:r>
            <a:r>
              <a:rPr lang="ru-RU" dirty="0"/>
              <a:t>рабочая группа </a:t>
            </a:r>
            <a:r>
              <a:rPr lang="ru-RU" dirty="0" smtClean="0"/>
              <a:t>при </a:t>
            </a:r>
            <a:r>
              <a:rPr lang="ru-RU" dirty="0"/>
              <a:t>Министерстве Здравоохранения </a:t>
            </a:r>
            <a:r>
              <a:rPr lang="ru-RU" dirty="0" err="1"/>
              <a:t>Кыргызской</a:t>
            </a:r>
            <a:r>
              <a:rPr lang="ru-RU" dirty="0"/>
              <a:t> </a:t>
            </a:r>
            <a:r>
              <a:rPr lang="ru-RU" dirty="0" smtClean="0"/>
              <a:t>Республики. </a:t>
            </a:r>
            <a:r>
              <a:rPr lang="ru-RU" dirty="0"/>
              <a:t>В </a:t>
            </a:r>
            <a:r>
              <a:rPr lang="ru-RU" dirty="0" smtClean="0"/>
              <a:t>составе: </a:t>
            </a:r>
            <a:r>
              <a:rPr lang="ru-RU" dirty="0"/>
              <a:t>специалисты  МЗ КР,  РЦПЗ,  </a:t>
            </a:r>
            <a:r>
              <a:rPr lang="ru-RU" dirty="0" smtClean="0"/>
              <a:t>юристы, </a:t>
            </a:r>
            <a:r>
              <a:rPr lang="ru-RU" dirty="0"/>
              <a:t>представители МЮ КР, представители Программы Общественного Здравоохранения  ФСК, активисты </a:t>
            </a:r>
            <a:r>
              <a:rPr lang="ru-RU" dirty="0" err="1"/>
              <a:t>транссообщества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Цель:</a:t>
            </a:r>
            <a:r>
              <a:rPr lang="ru-RU" dirty="0"/>
              <a:t> разработка отчетливых процедур «смены пола» для транссексуалов в Кыргызстане, включая психиатрическое освидетельствование и выдачу «документа установленного образца», как шаг к смене паспортного (гражданского) пола и юридического признания гендера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9238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/>
              <a:t>Инструкция о медико-психологическом освидетельствовании лиц с расстройством половой </a:t>
            </a:r>
            <a:r>
              <a:rPr lang="ru-RU" dirty="0" smtClean="0"/>
              <a:t>идентификации</a:t>
            </a:r>
            <a:r>
              <a:rPr lang="ru-RU" dirty="0"/>
              <a:t> </a:t>
            </a:r>
            <a:r>
              <a:rPr lang="ru-RU" dirty="0" smtClean="0"/>
              <a:t>(с приложениями -документами установленного образца)</a:t>
            </a:r>
          </a:p>
          <a:p>
            <a:r>
              <a:rPr lang="ru-RU" dirty="0"/>
              <a:t>Разработанный пакет документов одобрен МЗ КР и согласован с соответствующими ведомствами страны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В 2012 году согласованный  документ был представлен Правительству КР.  Его утверждение отложено до устранения коллизий и пробелов в существующем национальном </a:t>
            </a:r>
            <a:r>
              <a:rPr lang="ru-RU" dirty="0" smtClean="0"/>
              <a:t>законодательстве (</a:t>
            </a:r>
            <a:r>
              <a:rPr lang="ru-RU" dirty="0"/>
              <a:t>в ст. 38 Закона КР «Об охране здоровья граждан </a:t>
            </a:r>
            <a:r>
              <a:rPr lang="ru-RU" dirty="0" err="1"/>
              <a:t>Кыргызской</a:t>
            </a:r>
            <a:r>
              <a:rPr lang="ru-RU" dirty="0"/>
              <a:t> Республики» в части расширения  понятия процедуры смены пола</a:t>
            </a:r>
            <a:r>
              <a:rPr lang="ru-RU" dirty="0" smtClean="0"/>
              <a:t>»). </a:t>
            </a:r>
            <a:endParaRPr lang="ru-RU" dirty="0"/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9591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Значение этого этапа </a:t>
            </a:r>
            <a:r>
              <a:rPr lang="ru-RU" dirty="0" err="1" smtClean="0"/>
              <a:t>трансадвокации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Впервые была обозначена проблема стандартизации помощи </a:t>
            </a:r>
            <a:r>
              <a:rPr lang="ru-RU" dirty="0" err="1" smtClean="0"/>
              <a:t>трансгендерным</a:t>
            </a:r>
            <a:r>
              <a:rPr lang="ru-RU" dirty="0" smtClean="0"/>
              <a:t> людям, не только для сообщества, но и для специалистов</a:t>
            </a:r>
          </a:p>
          <a:p>
            <a:r>
              <a:rPr lang="ru-RU" dirty="0" smtClean="0"/>
              <a:t>Консолидация специалистов и сообщества</a:t>
            </a:r>
          </a:p>
          <a:p>
            <a:r>
              <a:rPr lang="ru-RU" dirty="0" smtClean="0"/>
              <a:t>Изучен постсоветский и международный опыт</a:t>
            </a:r>
          </a:p>
          <a:p>
            <a:r>
              <a:rPr lang="ru-RU" dirty="0" smtClean="0"/>
              <a:t>Выявлены проблемы, вызовы и «слабые места» в системах МЮ, МЗ, МВД при взаимодействии с ТГ людьми</a:t>
            </a:r>
          </a:p>
          <a:p>
            <a:r>
              <a:rPr lang="ru-RU" dirty="0" smtClean="0"/>
              <a:t>У медицинских специалистов появилась потребность систематизировать собственный опыт взаимодействия с ТГ людьми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2535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2015-2017 год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 </a:t>
            </a:r>
            <a:r>
              <a:rPr lang="ru-RU" dirty="0" smtClean="0"/>
              <a:t>Создание «Руководства </a:t>
            </a:r>
            <a:r>
              <a:rPr lang="ru-RU" dirty="0"/>
              <a:t>по оказанию медико-социальной помощи </a:t>
            </a:r>
            <a:r>
              <a:rPr lang="ru-RU" dirty="0" err="1"/>
              <a:t>трансгендерным</a:t>
            </a:r>
            <a:r>
              <a:rPr lang="ru-RU" dirty="0"/>
              <a:t>, </a:t>
            </a:r>
            <a:r>
              <a:rPr lang="ru-RU" dirty="0" err="1"/>
              <a:t>транссексуальным</a:t>
            </a:r>
            <a:r>
              <a:rPr lang="ru-RU" dirty="0"/>
              <a:t> и гендерно </a:t>
            </a:r>
            <a:r>
              <a:rPr lang="ru-RU" dirty="0" err="1"/>
              <a:t>неконформным</a:t>
            </a:r>
            <a:r>
              <a:rPr lang="ru-RU" dirty="0"/>
              <a:t> </a:t>
            </a:r>
            <a:r>
              <a:rPr lang="ru-RU" dirty="0" smtClean="0"/>
              <a:t>людям для </a:t>
            </a:r>
            <a:r>
              <a:rPr lang="ru-RU" dirty="0"/>
              <a:t>медицинских специалистов всех уровней здравоохранения и других ведомств </a:t>
            </a:r>
            <a:r>
              <a:rPr lang="ru-RU" dirty="0" err="1"/>
              <a:t>Кыргызской</a:t>
            </a:r>
            <a:r>
              <a:rPr lang="ru-RU" dirty="0"/>
              <a:t> </a:t>
            </a:r>
            <a:r>
              <a:rPr lang="ru-RU" dirty="0" smtClean="0"/>
              <a:t>Республики»</a:t>
            </a:r>
          </a:p>
          <a:p>
            <a:r>
              <a:rPr lang="ru-RU" dirty="0" smtClean="0"/>
              <a:t>Руководство принято Экспертным Советом по оценке качества клинических руководств/протоколов и утверждено Приказом Министерства Здравоохранения </a:t>
            </a:r>
            <a:r>
              <a:rPr lang="ru-RU" dirty="0" err="1" smtClean="0"/>
              <a:t>Кыргызской</a:t>
            </a:r>
            <a:r>
              <a:rPr lang="ru-RU" dirty="0" smtClean="0"/>
              <a:t> Республики №  42 от 18.01.2017 г.</a:t>
            </a:r>
          </a:p>
          <a:p>
            <a:endParaRPr lang="ru-RU" b="1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57307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33400"/>
            <a:ext cx="9144000" cy="2976563"/>
          </a:xfrm>
        </p:spPr>
        <p:txBody>
          <a:bodyPr>
            <a:normAutofit fontScale="90000"/>
          </a:bodyPr>
          <a:lstStyle/>
          <a:p>
            <a:r>
              <a:rPr lang="ru-RU" sz="3100" b="1" dirty="0"/>
              <a:t>Руководство по оказанию медико-социальной помощи </a:t>
            </a:r>
            <a:r>
              <a:rPr lang="ru-RU" sz="3100" b="1" dirty="0" err="1"/>
              <a:t>трансгендерным</a:t>
            </a:r>
            <a:r>
              <a:rPr lang="ru-RU" sz="3100" b="1" dirty="0"/>
              <a:t>, </a:t>
            </a:r>
            <a:r>
              <a:rPr lang="ru-RU" sz="3100" b="1" dirty="0" err="1"/>
              <a:t>транссексуальным</a:t>
            </a:r>
            <a:r>
              <a:rPr lang="ru-RU" sz="3100" b="1" dirty="0"/>
              <a:t> и гендерно </a:t>
            </a:r>
            <a:r>
              <a:rPr lang="ru-RU" sz="3100" b="1" dirty="0" err="1"/>
              <a:t>неконформным</a:t>
            </a:r>
            <a:r>
              <a:rPr lang="ru-RU" sz="3100" b="1" dirty="0"/>
              <a:t> людям</a:t>
            </a:r>
            <a:br>
              <a:rPr lang="ru-RU" sz="3100" b="1" dirty="0"/>
            </a:br>
            <a:r>
              <a:rPr lang="ru-RU" sz="3100" b="1" dirty="0"/>
              <a:t>для медицинских специалистов всех уровней здравоохранения и других ведомств Кыргызской Республики.</a:t>
            </a:r>
            <a:br>
              <a:rPr lang="ru-RU" sz="3100" b="1" dirty="0"/>
            </a:br>
            <a:endParaRPr lang="ru-RU" sz="31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Министерство Здравоохранения Кыргызской Республики</a:t>
            </a:r>
          </a:p>
          <a:p>
            <a:r>
              <a:rPr lang="ru-RU" dirty="0"/>
              <a:t>Республиканский Центр Психического Здоровья</a:t>
            </a:r>
          </a:p>
          <a:p>
            <a:r>
              <a:rPr lang="ru-RU" dirty="0"/>
              <a:t>Городской Эндокринологический Диспансер</a:t>
            </a:r>
          </a:p>
          <a:p>
            <a:r>
              <a:rPr lang="ru-RU" dirty="0"/>
              <a:t>Кыргызская Государственная Медицинская Академия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1483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КЛЮЧЕВЫЕ ПОЗИЦИИ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Данное руководство базируется на ключевых позициях международного профессионального сообщества – позиции научно обоснованного здравоохранения и экспертного консенсуса.</a:t>
            </a:r>
          </a:p>
          <a:p>
            <a:r>
              <a:rPr lang="ru-RU" dirty="0" smtClean="0"/>
              <a:t> Текст руководства основан на «Стандартах Медицинской помощи </a:t>
            </a:r>
            <a:r>
              <a:rPr lang="ru-RU" dirty="0" err="1" smtClean="0"/>
              <a:t>трансгендерным</a:t>
            </a:r>
            <a:r>
              <a:rPr lang="ru-RU" dirty="0" smtClean="0"/>
              <a:t>, </a:t>
            </a:r>
            <a:r>
              <a:rPr lang="ru-RU" dirty="0" err="1" smtClean="0"/>
              <a:t>транссексуальным</a:t>
            </a:r>
            <a:r>
              <a:rPr lang="ru-RU" dirty="0" smtClean="0"/>
              <a:t> и гендерно </a:t>
            </a:r>
            <a:r>
              <a:rPr lang="ru-RU" dirty="0" err="1" smtClean="0"/>
              <a:t>неконформным</a:t>
            </a:r>
            <a:r>
              <a:rPr lang="ru-RU" dirty="0" smtClean="0"/>
              <a:t> людям», 7-й версии, Всемирной Профессиональной Ассоциации по Здоровью Трансгендеров (</a:t>
            </a:r>
            <a:r>
              <a:rPr lang="en-US" dirty="0" smtClean="0"/>
              <a:t>WPATH</a:t>
            </a:r>
            <a:r>
              <a:rPr lang="ru-RU" dirty="0" smtClean="0"/>
              <a:t>).</a:t>
            </a:r>
          </a:p>
          <a:p>
            <a:r>
              <a:rPr lang="ru-RU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9009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7790"/>
          </a:xfrm>
        </p:spPr>
        <p:txBody>
          <a:bodyPr/>
          <a:lstStyle/>
          <a:p>
            <a:r>
              <a:rPr lang="ru-RU" dirty="0" smtClean="0"/>
              <a:t>СОДЕРЖАНИЕ РУКОВОДСТВА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258865"/>
            <a:ext cx="10515600" cy="5442559"/>
          </a:xfrm>
        </p:spPr>
        <p:txBody>
          <a:bodyPr>
            <a:normAutofit fontScale="55000" lnSpcReduction="20000"/>
          </a:bodyPr>
          <a:lstStyle/>
          <a:p>
            <a:r>
              <a:rPr lang="ru-RU" sz="3300" dirty="0" smtClean="0"/>
              <a:t>Терминологическая база</a:t>
            </a:r>
          </a:p>
          <a:p>
            <a:r>
              <a:rPr lang="ru-RU" sz="3300" dirty="0" smtClean="0"/>
              <a:t>Введение </a:t>
            </a:r>
          </a:p>
          <a:p>
            <a:r>
              <a:rPr lang="ru-RU" sz="3300" dirty="0" smtClean="0"/>
              <a:t>Обзор терапевтических подходов</a:t>
            </a:r>
          </a:p>
          <a:p>
            <a:r>
              <a:rPr lang="ru-RU" sz="3300" dirty="0" smtClean="0"/>
              <a:t>Эпидемиологические соображения</a:t>
            </a:r>
          </a:p>
          <a:p>
            <a:r>
              <a:rPr lang="ru-RU" sz="3300" dirty="0" smtClean="0"/>
              <a:t>Участие специалистов по психическому здоровью в оказании помощи </a:t>
            </a:r>
            <a:r>
              <a:rPr lang="ru-RU" sz="3300" dirty="0" err="1" smtClean="0"/>
              <a:t>трансгендерным</a:t>
            </a:r>
            <a:r>
              <a:rPr lang="ru-RU" sz="3300" dirty="0" smtClean="0"/>
              <a:t>, </a:t>
            </a:r>
            <a:r>
              <a:rPr lang="ru-RU" sz="3300" dirty="0" err="1" smtClean="0"/>
              <a:t>транссексуальным</a:t>
            </a:r>
            <a:r>
              <a:rPr lang="ru-RU" sz="3300" dirty="0" smtClean="0"/>
              <a:t> и </a:t>
            </a:r>
            <a:r>
              <a:rPr lang="ru-RU" sz="3300" dirty="0" err="1" smtClean="0"/>
              <a:t>гендерно</a:t>
            </a:r>
            <a:r>
              <a:rPr lang="ru-RU" sz="3300" dirty="0" smtClean="0"/>
              <a:t> </a:t>
            </a:r>
            <a:r>
              <a:rPr lang="ru-RU" sz="3300" dirty="0" err="1" smtClean="0"/>
              <a:t>неконформным</a:t>
            </a:r>
            <a:r>
              <a:rPr lang="ru-RU" sz="3300" dirty="0" smtClean="0"/>
              <a:t> людям.</a:t>
            </a:r>
          </a:p>
          <a:p>
            <a:r>
              <a:rPr lang="ru-RU" sz="3300" dirty="0" smtClean="0"/>
              <a:t>Порядок психолого-психиатрического освидетельствования </a:t>
            </a:r>
            <a:r>
              <a:rPr lang="ru-RU" sz="3300" dirty="0" err="1" smtClean="0"/>
              <a:t>трансгендерных</a:t>
            </a:r>
            <a:r>
              <a:rPr lang="ru-RU" sz="3300" dirty="0" smtClean="0"/>
              <a:t>, </a:t>
            </a:r>
            <a:r>
              <a:rPr lang="ru-RU" sz="3300" dirty="0" err="1" smtClean="0"/>
              <a:t>транссексуальных</a:t>
            </a:r>
            <a:r>
              <a:rPr lang="ru-RU" sz="3300" dirty="0" smtClean="0"/>
              <a:t>, </a:t>
            </a:r>
            <a:r>
              <a:rPr lang="ru-RU" sz="3300" dirty="0" err="1" smtClean="0"/>
              <a:t>гендерно</a:t>
            </a:r>
            <a:r>
              <a:rPr lang="ru-RU" sz="3300" dirty="0" smtClean="0"/>
              <a:t> </a:t>
            </a:r>
            <a:r>
              <a:rPr lang="ru-RU" sz="3300" dirty="0" err="1" smtClean="0"/>
              <a:t>неконформных</a:t>
            </a:r>
            <a:r>
              <a:rPr lang="ru-RU" sz="3300" dirty="0" smtClean="0"/>
              <a:t> людей, людей с </a:t>
            </a:r>
            <a:r>
              <a:rPr lang="ru-RU" sz="3300" dirty="0" err="1" smtClean="0"/>
              <a:t>гендерной</a:t>
            </a:r>
            <a:r>
              <a:rPr lang="ru-RU" sz="3300" dirty="0" smtClean="0"/>
              <a:t> дисфорией</a:t>
            </a:r>
          </a:p>
          <a:p>
            <a:r>
              <a:rPr lang="ru-RU" sz="3300" dirty="0" smtClean="0"/>
              <a:t>Особые вопросы оказания медико-психологической помощи людям с </a:t>
            </a:r>
            <a:r>
              <a:rPr lang="ru-RU" sz="3300" dirty="0" err="1" smtClean="0"/>
              <a:t>гендерной</a:t>
            </a:r>
            <a:r>
              <a:rPr lang="ru-RU" sz="3300" dirty="0" smtClean="0"/>
              <a:t> дисфорией</a:t>
            </a:r>
          </a:p>
          <a:p>
            <a:r>
              <a:rPr lang="ru-RU" sz="3300" dirty="0" smtClean="0"/>
              <a:t>Гормональная терапия </a:t>
            </a:r>
            <a:r>
              <a:rPr lang="ru-RU" sz="3300" dirty="0" err="1" smtClean="0"/>
              <a:t>трансгендерных</a:t>
            </a:r>
            <a:r>
              <a:rPr lang="ru-RU" sz="3300" dirty="0" smtClean="0"/>
              <a:t>, </a:t>
            </a:r>
            <a:r>
              <a:rPr lang="ru-RU" sz="3300" dirty="0" err="1" smtClean="0"/>
              <a:t>транссексуальных</a:t>
            </a:r>
            <a:r>
              <a:rPr lang="ru-RU" sz="3300" dirty="0" smtClean="0"/>
              <a:t> и </a:t>
            </a:r>
            <a:r>
              <a:rPr lang="ru-RU" sz="3300" dirty="0" err="1" smtClean="0"/>
              <a:t>гендерно</a:t>
            </a:r>
            <a:r>
              <a:rPr lang="ru-RU" sz="3300" dirty="0" smtClean="0"/>
              <a:t> </a:t>
            </a:r>
            <a:r>
              <a:rPr lang="ru-RU" sz="3300" dirty="0" err="1" smtClean="0"/>
              <a:t>неконформных</a:t>
            </a:r>
            <a:r>
              <a:rPr lang="ru-RU" sz="3300" dirty="0" smtClean="0"/>
              <a:t> людей</a:t>
            </a:r>
          </a:p>
          <a:p>
            <a:r>
              <a:rPr lang="ru-RU" sz="3300" dirty="0" smtClean="0"/>
              <a:t>Гормональная феминизация</a:t>
            </a:r>
          </a:p>
          <a:p>
            <a:r>
              <a:rPr lang="ru-RU" sz="3300" dirty="0" smtClean="0"/>
              <a:t>Гормональная маскулинизация</a:t>
            </a:r>
          </a:p>
          <a:p>
            <a:r>
              <a:rPr lang="ru-RU" sz="3300" dirty="0" smtClean="0"/>
              <a:t>Частные случаи феминизирующей/</a:t>
            </a:r>
            <a:r>
              <a:rPr lang="ru-RU" sz="3300" dirty="0" err="1" smtClean="0"/>
              <a:t>маскулинизирующей</a:t>
            </a:r>
            <a:r>
              <a:rPr lang="ru-RU" sz="3300" dirty="0" smtClean="0"/>
              <a:t> гормональной терапии</a:t>
            </a:r>
          </a:p>
          <a:p>
            <a:r>
              <a:rPr lang="ru-RU" sz="3300" dirty="0" smtClean="0"/>
              <a:t>Репродуктивное здоровье </a:t>
            </a:r>
            <a:r>
              <a:rPr lang="ru-RU" sz="3300" dirty="0" err="1" smtClean="0"/>
              <a:t>трансгендерных</a:t>
            </a:r>
            <a:r>
              <a:rPr lang="ru-RU" sz="3300" dirty="0" smtClean="0"/>
              <a:t>, </a:t>
            </a:r>
            <a:r>
              <a:rPr lang="ru-RU" sz="3300" dirty="0" err="1" smtClean="0"/>
              <a:t>транссексуальных</a:t>
            </a:r>
            <a:r>
              <a:rPr lang="ru-RU" sz="3300" dirty="0" smtClean="0"/>
              <a:t> и </a:t>
            </a:r>
            <a:r>
              <a:rPr lang="ru-RU" sz="3300" dirty="0" err="1" smtClean="0"/>
              <a:t>гендерно</a:t>
            </a:r>
            <a:r>
              <a:rPr lang="ru-RU" sz="3300" dirty="0" smtClean="0"/>
              <a:t> </a:t>
            </a:r>
            <a:r>
              <a:rPr lang="ru-RU" sz="3300" dirty="0" err="1" smtClean="0"/>
              <a:t>неконформных</a:t>
            </a:r>
            <a:r>
              <a:rPr lang="ru-RU" sz="3300" dirty="0" smtClean="0"/>
              <a:t> людей</a:t>
            </a:r>
          </a:p>
          <a:p>
            <a:r>
              <a:rPr lang="ru-RU" sz="3300" dirty="0" smtClean="0"/>
              <a:t>Другие виды медико-социальной помощи </a:t>
            </a:r>
            <a:r>
              <a:rPr lang="ru-RU" sz="3300" dirty="0" err="1" smtClean="0"/>
              <a:t>трансгендерным</a:t>
            </a:r>
            <a:r>
              <a:rPr lang="ru-RU" sz="3300" dirty="0" smtClean="0"/>
              <a:t>, </a:t>
            </a:r>
            <a:r>
              <a:rPr lang="ru-RU" sz="3300" dirty="0" err="1" smtClean="0"/>
              <a:t>транссексуальным</a:t>
            </a:r>
            <a:r>
              <a:rPr lang="ru-RU" sz="3300" dirty="0" smtClean="0"/>
              <a:t> и </a:t>
            </a:r>
            <a:r>
              <a:rPr lang="ru-RU" sz="3300" dirty="0" err="1" smtClean="0"/>
              <a:t>гендерно</a:t>
            </a:r>
            <a:r>
              <a:rPr lang="ru-RU" sz="3300" dirty="0" smtClean="0"/>
              <a:t> </a:t>
            </a:r>
            <a:r>
              <a:rPr lang="ru-RU" sz="3300" dirty="0" err="1" smtClean="0"/>
              <a:t>неконформным</a:t>
            </a:r>
            <a:r>
              <a:rPr lang="ru-RU" sz="3300" dirty="0" smtClean="0"/>
              <a:t> людям</a:t>
            </a:r>
          </a:p>
          <a:p>
            <a:r>
              <a:rPr lang="ru-RU" sz="3300" dirty="0" smtClean="0"/>
              <a:t>Приложения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17702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1191</Words>
  <Application>Microsoft Office PowerPoint</Application>
  <PresentationFormat>Широкоэкранный</PresentationFormat>
  <Paragraphs>113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Тема Office</vt:lpstr>
      <vt:lpstr> Ситуация с доступом трансгендерных людей к помощи  в Кыргызстане. </vt:lpstr>
      <vt:lpstr> История</vt:lpstr>
      <vt:lpstr>2010 - 2011 год</vt:lpstr>
      <vt:lpstr>Результат </vt:lpstr>
      <vt:lpstr>Значение этого этапа трансадвокации:</vt:lpstr>
      <vt:lpstr>2015-2017 год</vt:lpstr>
      <vt:lpstr>Руководство по оказанию медико-социальной помощи трансгендерным, транссексуальным и гендерно неконформным людям для медицинских специалистов всех уровней здравоохранения и других ведомств Кыргызской Республики. </vt:lpstr>
      <vt:lpstr>КЛЮЧЕВЫЕ ПОЗИЦИИ</vt:lpstr>
      <vt:lpstr>СОДЕРЖАНИЕ РУКОВОДСТВА</vt:lpstr>
      <vt:lpstr>Список приложений </vt:lpstr>
      <vt:lpstr>ПРАВОВАЯ ОСНОВА</vt:lpstr>
      <vt:lpstr>Вопросы классификации</vt:lpstr>
      <vt:lpstr>Инструкция по порядку проведения психолого-психиатрического освидетельствования  </vt:lpstr>
      <vt:lpstr>Обращение к специалистам по психическому здоровью может быть связано со следующими вызовами: </vt:lpstr>
      <vt:lpstr>Реализация решений, связанных с достижением идентичности</vt:lpstr>
      <vt:lpstr>Значение этого этапа трансадвокации:</vt:lpstr>
      <vt:lpstr>Опыт взаимодействия специалистов РЦПЗ с пациентами с гендерным несоответствием.</vt:lpstr>
      <vt:lpstr>Число обратившихся на освидетельствование после принятия Руководства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 взаимодействия специалистов РЦПЗ с пациентами, оказавшимися в поле зрения психиатров по поводу проблем и потребностей, связанных с гендерным несоответствием. </dc:title>
  <dc:creator>RePack by Diakov</dc:creator>
  <cp:lastModifiedBy>RePack by Diakov</cp:lastModifiedBy>
  <cp:revision>20</cp:revision>
  <dcterms:created xsi:type="dcterms:W3CDTF">2017-12-13T09:35:48Z</dcterms:created>
  <dcterms:modified xsi:type="dcterms:W3CDTF">2019-11-10T16:54:08Z</dcterms:modified>
</cp:coreProperties>
</file>